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7" r:id="rId5"/>
    <p:sldId id="274" r:id="rId6"/>
    <p:sldId id="263" r:id="rId7"/>
    <p:sldId id="264" r:id="rId8"/>
    <p:sldId id="266" r:id="rId9"/>
    <p:sldId id="267" r:id="rId10"/>
    <p:sldId id="265" r:id="rId11"/>
    <p:sldId id="273" r:id="rId12"/>
    <p:sldId id="269" r:id="rId13"/>
    <p:sldId id="270" r:id="rId14"/>
    <p:sldId id="268" r:id="rId15"/>
    <p:sldId id="272" r:id="rId16"/>
  </p:sldIdLst>
  <p:sldSz cx="12192000" cy="6858000"/>
  <p:notesSz cx="7023100" cy="93091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1CB43D-A38E-47DA-9A78-30696AC1DEF6}" v="45" dt="2020-06-26T18:26:47.3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2424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48"/>
    </p:cViewPr>
  </p:sorterViewPr>
  <p:notesViewPr>
    <p:cSldViewPr snapToGrid="0">
      <p:cViewPr varScale="1">
        <p:scale>
          <a:sx n="97" d="100"/>
          <a:sy n="97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pPr rtl="0"/>
            <a:fld id="{DEBE7698-B68B-4CEA-9583-E86C34A97C89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4" name="Marcador de Posição de Rodapé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pPr rtl="0"/>
            <a:fld id="{DA6FC261-E491-4C42-A663-B95247CC46D9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6220316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pPr rtl="0"/>
            <a:fld id="{E36FB101-F853-4CB4-BE47-4216230DBFA4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pPr rtl="0"/>
            <a:endParaRPr lang="pt-PT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 rtl="0"/>
            <a:r>
              <a:rPr lang="pt-PT" dirty="0"/>
              <a:t>Clique para editar os estilos de texto do Modelo Global</a:t>
            </a:r>
          </a:p>
          <a:p>
            <a:pPr lvl="1" rtl="0"/>
            <a:r>
              <a:rPr lang="pt-PT" dirty="0"/>
              <a:t>Segundo nível</a:t>
            </a:r>
          </a:p>
          <a:p>
            <a:pPr lvl="2" rtl="0"/>
            <a:r>
              <a:rPr lang="pt-PT" dirty="0"/>
              <a:t>Terceiro nível</a:t>
            </a:r>
          </a:p>
          <a:p>
            <a:pPr lvl="3" rtl="0"/>
            <a:r>
              <a:rPr lang="pt-PT" dirty="0"/>
              <a:t>Quarto nível</a:t>
            </a:r>
          </a:p>
          <a:p>
            <a:pPr lvl="4" rtl="0"/>
            <a:r>
              <a:rPr lang="pt-PT" dirty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pPr rtl="0"/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pPr rtl="0"/>
            <a:fld id="{333E963C-1534-4F8D-B2A7-66D81AA25953}" type="slidenum">
              <a:rPr lang="pt-PT" smtClean="0"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118505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257B995-136A-4A15-87A5-26420C3C1021}" type="slidenum">
              <a:rPr lang="pt-PT" smtClean="0"/>
              <a:pPr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8792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257B995-136A-4A15-87A5-26420C3C1021}" type="slidenum">
              <a:rPr lang="pt-PT" smtClean="0"/>
              <a:pPr rtl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32057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pt-PT" dirty="0"/>
              <a:t>Clique para editar o estilo do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PT" dirty="0"/>
              <a:t>Clique para editar o estilo do subtítulo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A3F9DE-C464-42A1-A898-88DA6F506A6E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dirty="0"/>
              <a:t>Adicione um rodapé</a:t>
            </a: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PT" dirty="0"/>
              <a:t>Clique para editar o estilo do título do Modelo Global</a:t>
            </a:r>
          </a:p>
        </p:txBody>
      </p:sp>
      <p:sp>
        <p:nvSpPr>
          <p:cNvPr id="3" name="Marcador de Posição da Imagem 2" descr="Um marcador de posição vazio para adicionar uma imagem. Clique no marcador de posição e selecione a imagem que pretende adicionar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/>
              <a:t>Clique no ícone para adicionar uma imagem</a:t>
            </a:r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 rtl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FF588E-87D9-413D-97D4-8FD20BCE13F8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D17012-F8EE-4F92-AF96-4113618C9A39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sp>
        <p:nvSpPr>
          <p:cNvPr id="11" name="Marcador de Posição do Texto 3"/>
          <p:cNvSpPr>
            <a:spLocks noGrp="1"/>
          </p:cNvSpPr>
          <p:nvPr>
            <p:ph type="body" sz="half" idx="14" hasCustomPrompt="1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400" cap="small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rtl="0">
              <a:buNone/>
            </a:pPr>
            <a:r>
              <a:rPr lang="pt-PT"/>
              <a:t>Clique para editar os estilos de texto do Modelo Global</a:t>
            </a:r>
            <a:endParaRPr lang="pt-PT" dirty="0"/>
          </a:p>
        </p:txBody>
      </p:sp>
      <p:sp>
        <p:nvSpPr>
          <p:cNvPr id="12" name="Caixa de texto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PT"/>
              <a:t>"</a:t>
            </a:r>
            <a:endParaRPr lang="pt-PT" dirty="0"/>
          </a:p>
        </p:txBody>
      </p:sp>
      <p:sp>
        <p:nvSpPr>
          <p:cNvPr id="15" name="Caixa de texto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PT"/>
              <a:t>"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F3F132-3E01-4DA4-8B17-45B787730092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dirty="0"/>
              <a:t>Clique para 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104F6F-4306-4703-87A1-DA967EA60925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574801" y="1447800"/>
            <a:ext cx="7999315" cy="32766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8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574801" y="4953000"/>
            <a:ext cx="7999315" cy="1074057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lang="en-US" sz="1800" b="0" i="0" kern="12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sp>
        <p:nvSpPr>
          <p:cNvPr id="9" name="Caixa de texto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PT"/>
              <a:t>"</a:t>
            </a:r>
            <a:endParaRPr lang="pt-PT" dirty="0"/>
          </a:p>
        </p:txBody>
      </p:sp>
      <p:sp>
        <p:nvSpPr>
          <p:cNvPr id="15" name="Caixa de texto 14"/>
          <p:cNvSpPr txBox="1"/>
          <p:nvPr/>
        </p:nvSpPr>
        <p:spPr>
          <a:xfrm>
            <a:off x="9334033" y="331651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pt-PT"/>
              <a:t>"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52E5C5-A927-41A0-A479-350188596C8F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10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4350657"/>
            <a:ext cx="8825659" cy="1676400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sp>
        <p:nvSpPr>
          <p:cNvPr id="13" name="Marcador de Posição do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154953" y="3848610"/>
            <a:ext cx="8825659" cy="588517"/>
          </a:xfrm>
        </p:spPr>
        <p:txBody>
          <a:bodyPr rtlCol="0" anchor="b">
            <a:normAutofit/>
          </a:bodyPr>
          <a:lstStyle>
            <a:lvl1pPr marL="0" indent="0" algn="l" defTabSz="457200" rtl="0" eaLnBrk="1" latinLnBrk="0" hangingPunct="1">
              <a:buNone/>
              <a:defRPr lang="en-US" sz="3600" b="0" i="0" kern="1200" cap="none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/>
              <a:t>Clique para editar os estilos de texto do Modelo Global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9AEED2-177B-4656-BB7B-6724422CF80E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000"/>
            </a:lvl1pPr>
          </a:lstStyle>
          <a:p>
            <a:pPr rtl="0"/>
            <a:r>
              <a:rPr lang="pt-PT" dirty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sp>
        <p:nvSpPr>
          <p:cNvPr id="16" name="Marcador de Posição do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dirty="0"/>
              <a:t>Clique para editar os estilos de texto do Modelo Global</a:t>
            </a:r>
          </a:p>
        </p:txBody>
      </p:sp>
      <p:cxnSp>
        <p:nvCxnSpPr>
          <p:cNvPr id="17" name="Conexão Reta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sp>
        <p:nvSpPr>
          <p:cNvPr id="19" name="Marcador de Posição do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dirty="0"/>
              <a:t>Clique para editar os estilos de texto do Modelo Global</a:t>
            </a:r>
          </a:p>
        </p:txBody>
      </p:sp>
      <p:cxnSp>
        <p:nvCxnSpPr>
          <p:cNvPr id="18" name="Conexão Reta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sp>
        <p:nvSpPr>
          <p:cNvPr id="20" name="Marcador de Posição do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sp>
        <p:nvSpPr>
          <p:cNvPr id="7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B72EE1-8D98-4755-9310-C38BCC3DA3A3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4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com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400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dirty="0"/>
              <a:t>Clique para editar os estilos de texto do Modelo Global</a:t>
            </a:r>
          </a:p>
        </p:txBody>
      </p:sp>
      <p:sp>
        <p:nvSpPr>
          <p:cNvPr id="29" name="Marcador de Posição da Imagem 2" descr="Um marcador de posição vazio para adicionar uma imagem. Clique no marcador de posição e selecione a imagem que pretende adicionar"/>
          <p:cNvSpPr>
            <a:spLocks noGrp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/>
              <a:t>Clique no ícone para adicionar uma imagem</a:t>
            </a:r>
            <a:endParaRPr lang="pt-PT" dirty="0"/>
          </a:p>
        </p:txBody>
      </p:sp>
      <p:sp>
        <p:nvSpPr>
          <p:cNvPr id="22" name="Marcador de Posição do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cxnSp>
        <p:nvCxnSpPr>
          <p:cNvPr id="19" name="Conexão Reta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sp>
        <p:nvSpPr>
          <p:cNvPr id="30" name="Marcador de Posição da Imagem 2" descr="Um marcador de posição vazio para adicionar uma imagem. Clique no marcador de posição e selecione a imagem que pretende adicionar"/>
          <p:cNvSpPr>
            <a:spLocks noGrp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/>
              <a:t>Clique no ícone para adicionar uma imagem</a:t>
            </a:r>
            <a:endParaRPr lang="pt-PT" dirty="0"/>
          </a:p>
        </p:txBody>
      </p:sp>
      <p:sp>
        <p:nvSpPr>
          <p:cNvPr id="23" name="Marcador de Posição do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/>
              <a:t>Clique para editar os estilos de texto do Modelo Global</a:t>
            </a:r>
            <a:endParaRPr lang="pt-PT" dirty="0"/>
          </a:p>
        </p:txBody>
      </p:sp>
      <p:cxnSp>
        <p:nvCxnSpPr>
          <p:cNvPr id="20" name="Conexão Reta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 rtl="0">
              <a:buNone/>
              <a:defRPr sz="20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dirty="0"/>
              <a:t>Clique para editar os estilos de título do Modelo Global</a:t>
            </a:r>
          </a:p>
        </p:txBody>
      </p:sp>
      <p:sp>
        <p:nvSpPr>
          <p:cNvPr id="31" name="Marcador de Posição da Imagem 2" descr="Um marcador de posição vazio para adicionar uma imagem. Clique no marcador de posição e selecione a imagem que pretende adicionar"/>
          <p:cNvSpPr>
            <a:spLocks noGrp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/>
              <a:t>Clique no ícone para adicionar uma imagem</a:t>
            </a:r>
            <a:endParaRPr lang="pt-PT" dirty="0"/>
          </a:p>
        </p:txBody>
      </p:sp>
      <p:sp>
        <p:nvSpPr>
          <p:cNvPr id="24" name="Marcador de Posição do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/>
              <a:t>Clique para editar os estilos de texto do Modelo Global</a:t>
            </a:r>
            <a:endParaRPr lang="pt-PT" dirty="0"/>
          </a:p>
        </p:txBody>
      </p:sp>
      <p:sp>
        <p:nvSpPr>
          <p:cNvPr id="7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F3DC77-4964-4CAF-80A0-C505ED867B38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4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 anchorCtr="0"/>
          <a:lstStyle/>
          <a:p>
            <a:pPr lvl="0" rtl="0"/>
            <a:r>
              <a:rPr lang="pt-PT"/>
              <a:t>Clique para editar os estilos de texto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5A4CE5-5865-4485-AC85-F59E7B3EDF3D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52463" y="430213"/>
            <a:ext cx="7423149" cy="5826125"/>
          </a:xfrm>
        </p:spPr>
        <p:txBody>
          <a:bodyPr vert="eaVert" rtlCol="0"/>
          <a:lstStyle/>
          <a:p>
            <a:pPr lvl="0" rtl="0"/>
            <a:r>
              <a:rPr lang="pt-PT"/>
              <a:t>Clique para editar os estilos de texto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DA999A-2490-45F5-B8BB-BA002B94D76E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PT"/>
              <a:t>Clique para editar os estilos de texto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7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AC5BAAA-D6F0-4D63-A058-BF9222AF7B32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/>
              <a:t>Clique para editar os estilos de texto do Modelo Global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6DFF28-9A37-4B64-A655-87956D8B3DEE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/>
              <a:t>Clique para editar os estilos de texto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/>
              <a:t>Clique para editar os estilos de texto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406504-1F55-45FD-9F67-7E49C30F745C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/>
              <a:t>Clique para editar os estilos de texto do Modelo Global</a:t>
            </a:r>
            <a:endParaRPr lang="pt-PT" dirty="0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/>
              <a:t>Clique para editar os estilos de texto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/>
              <a:t>Clique para editar os estilos de texto do Modelo Global</a:t>
            </a:r>
            <a:endParaRPr lang="pt-PT" dirty="0"/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pt-PT"/>
              <a:t>Clique para editar os estilos de texto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F373F5-6061-42DF-BC5C-8C9CB877FFF9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7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20C4605-6740-4A16-8065-9071F5B1BEE7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e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06F266-52F6-4A70-878E-BD9F4D4D5CF0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4953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PT"/>
              <a:t>Clique para editar os estilos de texto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3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/>
              <a:t>Clique para editar os estilos de texto do Modelo Global</a:t>
            </a:r>
            <a:endParaRPr lang="pt-PT" dirty="0"/>
          </a:p>
        </p:txBody>
      </p:sp>
      <p:sp>
        <p:nvSpPr>
          <p:cNvPr id="7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DFDE52-4664-458F-9829-FAE2A720167B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6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a Imagem 2" descr="Um marcador de posição vazio para adicionar uma imagem. Clique no marcador de posição e selecione a imagem que pretende adicionar"/>
          <p:cNvSpPr>
            <a:spLocks noGrp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/>
              <a:t>Clique no ícone para adicionar uma imagem</a:t>
            </a:r>
            <a:endParaRPr lang="pt-PT" dirty="0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/>
              <a:t>Clique para editar os estilos de texto do Modelo Global</a:t>
            </a:r>
            <a:endParaRPr lang="pt-PT" dirty="0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8E9032-DC6B-4CA5-813A-A208300EE3E5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/>
          <p:cNvPicPr>
            <a:picLocks noChangeAspect="1"/>
          </p:cNvPicPr>
          <p:nvPr userDrawn="1"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 userDrawn="1"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7" name="Oval 16"/>
          <p:cNvSpPr/>
          <p:nvPr userDrawn="1"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pic>
        <p:nvPicPr>
          <p:cNvPr id="18" name="Imagem 17"/>
          <p:cNvPicPr>
            <a:picLocks noChangeAspect="1"/>
          </p:cNvPicPr>
          <p:nvPr userDrawn="1"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 userDrawn="1"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" name="Marcador de Posição de 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/>
              <a:t>Clique para editar os estilos de texto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alpha val="60000"/>
                  </a:schemeClr>
                </a:solidFill>
              </a:defRPr>
            </a:lvl1pPr>
          </a:lstStyle>
          <a:p>
            <a:pPr rtl="0"/>
            <a:fld id="{7545A31D-20C7-4D26-8BC2-4248620886D2}" type="datetime1">
              <a:rPr lang="pt-PT" smtClean="0"/>
              <a:t>26/06/2020</a:t>
            </a:fld>
            <a:endParaRPr lang="pt-PT" dirty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r>
              <a:rPr lang="pt-PT"/>
              <a:t>Adicione um rodapé</a:t>
            </a:r>
            <a:endParaRPr lang="pt-PT" dirty="0"/>
          </a:p>
        </p:txBody>
      </p:sp>
      <p:sp>
        <p:nvSpPr>
          <p:cNvPr id="14" name="Retângulo 13"/>
          <p:cNvSpPr/>
          <p:nvPr userDrawn="1"/>
        </p:nvSpPr>
        <p:spPr bwMode="blackWhite"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pt-PT" smtClean="0"/>
              <a:t>‹nº›</a:t>
            </a:fld>
            <a:endParaRPr lang="pt-PT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3" r:id="rId14"/>
    <p:sldLayoutId id="2147483665" r:id="rId15"/>
    <p:sldLayoutId id="2147483669" r:id="rId16"/>
    <p:sldLayoutId id="2147483670" r:id="rId17"/>
    <p:sldLayoutId id="2147483658" r:id="rId18"/>
    <p:sldLayoutId id="2147483659" r:id="rId19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1.m4a"/><Relationship Id="rId7" Type="http://schemas.openxmlformats.org/officeDocument/2006/relationships/notesSlide" Target="../notesSlides/notesSlide1.xml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2.m4a"/><Relationship Id="rId4" Type="http://schemas.microsoft.com/office/2007/relationships/media" Target="../media/media2.m4a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0.m4a"/><Relationship Id="rId7" Type="http://schemas.openxmlformats.org/officeDocument/2006/relationships/image" Target="../media/image14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0.m4a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2.m4a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2.m4a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24.m4a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4.m4a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4.m4a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m4a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6.m4a"/><Relationship Id="rId7" Type="http://schemas.openxmlformats.org/officeDocument/2006/relationships/image" Target="../media/image7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7" Type="http://schemas.openxmlformats.org/officeDocument/2006/relationships/image" Target="../media/image7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m4a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10.m4a"/><Relationship Id="rId7" Type="http://schemas.openxmlformats.org/officeDocument/2006/relationships/image" Target="../media/image7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m4a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12.m4a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m4a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4.m4a"/><Relationship Id="rId7" Type="http://schemas.openxmlformats.org/officeDocument/2006/relationships/image" Target="../media/image7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4.m4a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6.m4a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6.m4a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18.m4a"/><Relationship Id="rId7" Type="http://schemas.openxmlformats.org/officeDocument/2006/relationships/image" Target="../media/image12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0" y="1677799"/>
            <a:ext cx="12191999" cy="2218739"/>
          </a:xfrm>
        </p:spPr>
        <p:txBody>
          <a:bodyPr rtlCol="0"/>
          <a:lstStyle/>
          <a:p>
            <a:pPr algn="ctr" rtl="0"/>
            <a:r>
              <a:rPr lang="pt-PT" dirty="0"/>
              <a:t>Cartão Online de Diagnóstico</a:t>
            </a:r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>
          <a:xfrm>
            <a:off x="97652" y="5918283"/>
            <a:ext cx="8825658" cy="861420"/>
          </a:xfrm>
        </p:spPr>
        <p:txBody>
          <a:bodyPr rtlCol="0"/>
          <a:lstStyle/>
          <a:p>
            <a:pPr rtl="0"/>
            <a:r>
              <a:rPr lang="pt-PT" dirty="0"/>
              <a:t>ANDRÉ PAIXÃO 50037141</a:t>
            </a:r>
          </a:p>
          <a:p>
            <a:pPr rtl="0"/>
            <a:r>
              <a:rPr lang="pt-PT" dirty="0"/>
              <a:t>PROJECT </a:t>
            </a:r>
            <a:r>
              <a:rPr lang="pt-PT" dirty="0" err="1"/>
              <a:t>FACtoRY</a:t>
            </a:r>
            <a:r>
              <a:rPr lang="pt-PT" dirty="0"/>
              <a:t> 2019/2020</a:t>
            </a:r>
          </a:p>
        </p:txBody>
      </p:sp>
      <p:pic>
        <p:nvPicPr>
          <p:cNvPr id="1026" name="Picture 2" descr="Mestrado Design de Interação | IADE">
            <a:extLst>
              <a:ext uri="{FF2B5EF4-FFF2-40B4-BE49-F238E27FC236}">
                <a16:creationId xmlns:a16="http://schemas.microsoft.com/office/drawing/2014/main" id="{56BEF862-3843-48D9-B54C-2F4DB3C8F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06" y="165071"/>
            <a:ext cx="4961050" cy="724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927EB17B-CB32-4797-8526-B84191E29EB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14619" y="6044193"/>
            <a:ext cx="609600" cy="609600"/>
          </a:xfrm>
          <a:prstGeom prst="rect">
            <a:avLst/>
          </a:prstGeom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7B877556-41BA-4B79-8012-94104B05EF67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65"/>
    </mc:Choice>
    <mc:Fallback xmlns="">
      <p:transition spd="slow" advTm="5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12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5" objId="2"/>
        <p14:stopEvt time="5765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7FB72D-D4E0-4B90-8D68-6BB224838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394" y="167492"/>
            <a:ext cx="9404723" cy="721741"/>
          </a:xfrm>
        </p:spPr>
        <p:txBody>
          <a:bodyPr/>
          <a:lstStyle/>
          <a:p>
            <a:r>
              <a:rPr lang="pt-PT" dirty="0" err="1"/>
              <a:t>Mockups</a:t>
            </a:r>
            <a:r>
              <a:rPr lang="pt-PT" dirty="0"/>
              <a:t> </a:t>
            </a:r>
            <a:r>
              <a:rPr lang="pt-PT" dirty="0" err="1"/>
              <a:t>vs</a:t>
            </a:r>
            <a:r>
              <a:rPr lang="pt-PT" dirty="0"/>
              <a:t> Interfaces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39E59CA-BC24-42C9-9FEB-9C317791FAB7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389333" y="1822694"/>
            <a:ext cx="6749023" cy="3212611"/>
          </a:xfrm>
          <a:prstGeom prst="rect">
            <a:avLst/>
          </a:prstGeom>
        </p:spPr>
      </p:pic>
      <p:pic>
        <p:nvPicPr>
          <p:cNvPr id="7" name="Imagem 6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1B377285-2203-46A9-83D3-12E5AEC240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375" y="1680668"/>
            <a:ext cx="3698702" cy="3354637"/>
          </a:xfrm>
          <a:prstGeom prst="rect">
            <a:avLst/>
          </a:prstGeom>
        </p:spPr>
      </p:pic>
      <p:pic>
        <p:nvPicPr>
          <p:cNvPr id="4" name="Som Gravado">
            <a:hlinkClick r:id="" action="ppaction://media"/>
            <a:extLst>
              <a:ext uri="{FF2B5EF4-FFF2-40B4-BE49-F238E27FC236}">
                <a16:creationId xmlns:a16="http://schemas.microsoft.com/office/drawing/2014/main" id="{D805368F-003F-46F1-ADA9-6B72CB5A9C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53101" y="6102292"/>
            <a:ext cx="609600" cy="609600"/>
          </a:xfrm>
          <a:prstGeom prst="rect">
            <a:avLst/>
          </a:prstGeom>
        </p:spPr>
      </p:pic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1913359F-7454-4A8C-B821-12847C08050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34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05"/>
    </mc:Choice>
    <mc:Fallback xmlns="">
      <p:transition spd="slow" advTm="13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5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" objId="4"/>
        <p14:stopEvt time="12682" objId="4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7C1E35-46F4-4646-8A2F-7A0356FF4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226215"/>
            <a:ext cx="9404723" cy="1400530"/>
          </a:xfrm>
        </p:spPr>
        <p:txBody>
          <a:bodyPr/>
          <a:lstStyle/>
          <a:p>
            <a:r>
              <a:rPr lang="pt-PT" dirty="0"/>
              <a:t>Engenharia de Software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AA07BF8-2FCD-4ED2-91FD-EEA27B444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Diferente fases de Projeto</a:t>
            </a:r>
          </a:p>
          <a:p>
            <a:pPr lvl="1"/>
            <a:r>
              <a:rPr lang="pt-PT" sz="1600" dirty="0"/>
              <a:t>Planeamento</a:t>
            </a:r>
          </a:p>
          <a:p>
            <a:pPr lvl="1"/>
            <a:r>
              <a:rPr lang="pt-PT" sz="1600" dirty="0"/>
              <a:t>Especificação de Requisitos</a:t>
            </a:r>
          </a:p>
          <a:p>
            <a:pPr lvl="1"/>
            <a:r>
              <a:rPr lang="pt-PT" sz="1600" dirty="0"/>
              <a:t>Desenvolvimento</a:t>
            </a:r>
          </a:p>
          <a:p>
            <a:pPr lvl="1"/>
            <a:r>
              <a:rPr lang="pt-PT" sz="1600" dirty="0"/>
              <a:t>Testes</a:t>
            </a:r>
          </a:p>
          <a:p>
            <a:pPr lvl="1"/>
            <a:r>
              <a:rPr lang="pt-PT" sz="1600" dirty="0"/>
              <a:t>Documentação</a:t>
            </a:r>
          </a:p>
        </p:txBody>
      </p:sp>
      <p:pic>
        <p:nvPicPr>
          <p:cNvPr id="4" name="Som Gravado">
            <a:hlinkClick r:id="" action="ppaction://media"/>
            <a:extLst>
              <a:ext uri="{FF2B5EF4-FFF2-40B4-BE49-F238E27FC236}">
                <a16:creationId xmlns:a16="http://schemas.microsoft.com/office/drawing/2014/main" id="{DDF42AF4-DECB-4E34-8B65-43DF000BB2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81064" y="6035180"/>
            <a:ext cx="609600" cy="609600"/>
          </a:xfrm>
          <a:prstGeom prst="rect">
            <a:avLst/>
          </a:prstGeom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E6003525-A864-4A59-95C1-991424F8A42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703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70"/>
    </mc:Choice>
    <mc:Fallback xmlns="">
      <p:transition spd="slow" advTm="13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35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" objId="4"/>
        <p14:stopEvt time="13370" objId="4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9A5975-7E7B-4056-898F-21D66129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184270"/>
            <a:ext cx="9404723" cy="1400530"/>
          </a:xfrm>
        </p:spPr>
        <p:txBody>
          <a:bodyPr/>
          <a:lstStyle/>
          <a:p>
            <a:r>
              <a:rPr lang="pt-PT" dirty="0"/>
              <a:t>Ética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0F4E9A8-F976-4A55-8418-ACEE51DB4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sz="1800" dirty="0"/>
              <a:t>Software Legal</a:t>
            </a:r>
          </a:p>
          <a:p>
            <a:r>
              <a:rPr lang="pt-PT" sz="1800" dirty="0"/>
              <a:t>Não são guardados dados sensíveis</a:t>
            </a:r>
          </a:p>
          <a:p>
            <a:r>
              <a:rPr lang="pt-PT" sz="1800" dirty="0"/>
              <a:t>Os dados da aplicação são credíveis. </a:t>
            </a:r>
          </a:p>
        </p:txBody>
      </p:sp>
      <p:pic>
        <p:nvPicPr>
          <p:cNvPr id="4" name="Som Gravado">
            <a:hlinkClick r:id="" action="ppaction://media"/>
            <a:extLst>
              <a:ext uri="{FF2B5EF4-FFF2-40B4-BE49-F238E27FC236}">
                <a16:creationId xmlns:a16="http://schemas.microsoft.com/office/drawing/2014/main" id="{8A3A9493-9A13-4F65-9268-7EB205C48B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36323" y="6152626"/>
            <a:ext cx="609600" cy="609600"/>
          </a:xfrm>
          <a:prstGeom prst="rect">
            <a:avLst/>
          </a:prstGeom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5733AF56-494A-49C4-A5ED-8E760A8A445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14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46"/>
    </mc:Choice>
    <mc:Fallback xmlns="">
      <p:transition spd="slow" advTm="19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2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" objId="4"/>
        <p14:stopEvt time="18361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BB2B58-0F8E-49FE-BFDA-D0DD0D0EA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125547"/>
            <a:ext cx="9404723" cy="1400530"/>
          </a:xfrm>
        </p:spPr>
        <p:txBody>
          <a:bodyPr/>
          <a:lstStyle/>
          <a:p>
            <a:r>
              <a:rPr lang="pt-PT" dirty="0"/>
              <a:t>Objetivos da Aplicação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4A3331D-D007-47A3-B9B6-18E0A2DED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667024"/>
            <a:ext cx="8946541" cy="4195481"/>
          </a:xfrm>
        </p:spPr>
        <p:txBody>
          <a:bodyPr/>
          <a:lstStyle/>
          <a:p>
            <a:pPr algn="just"/>
            <a:r>
              <a:rPr lang="pt-PT" dirty="0"/>
              <a:t>Apresentar uma lista de procedimentos consoante o diagnóstico realizado ao utilizador, para isso deve selecionar patologias, sintomas e tarefas.</a:t>
            </a:r>
          </a:p>
        </p:txBody>
      </p:sp>
      <p:pic>
        <p:nvPicPr>
          <p:cNvPr id="4" name="Som Gravado">
            <a:hlinkClick r:id="" action="ppaction://media"/>
            <a:extLst>
              <a:ext uri="{FF2B5EF4-FFF2-40B4-BE49-F238E27FC236}">
                <a16:creationId xmlns:a16="http://schemas.microsoft.com/office/drawing/2014/main" id="{5AA7009F-2D60-48FF-879B-B7BB420243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76808" y="6085514"/>
            <a:ext cx="609600" cy="609600"/>
          </a:xfrm>
          <a:prstGeom prst="rect">
            <a:avLst/>
          </a:prstGeom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C8F4CB09-58FB-40CF-8A53-418C058909E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8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06"/>
    </mc:Choice>
    <mc:Fallback xmlns="">
      <p:transition spd="slow" advTm="26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774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" objId="4"/>
        <p14:stopEvt time="26806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74220" y="303813"/>
            <a:ext cx="9404723" cy="746908"/>
          </a:xfrm>
        </p:spPr>
        <p:txBody>
          <a:bodyPr rtlCol="0"/>
          <a:lstStyle/>
          <a:p>
            <a:pPr rtl="0"/>
            <a:r>
              <a:rPr lang="pt-PT" dirty="0"/>
              <a:t>Objetivo do Projeto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606392"/>
          </a:xfrm>
        </p:spPr>
        <p:txBody>
          <a:bodyPr rtlCol="0"/>
          <a:lstStyle/>
          <a:p>
            <a:pPr rtl="0"/>
            <a:r>
              <a:rPr lang="pt-PT" dirty="0"/>
              <a:t>Melhorar a produtividade no local de trabalho.</a:t>
            </a: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ECA02212-A31C-46EB-86DD-C0279F88F0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62158" y="6102292"/>
            <a:ext cx="609600" cy="609600"/>
          </a:xfrm>
          <a:prstGeom prst="rect">
            <a:avLst/>
          </a:prstGeom>
        </p:spPr>
      </p:pic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6A720228-FD16-4098-BA3C-A2AEC2F56D8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11"/>
    </mc:Choice>
    <mc:Fallback xmlns="">
      <p:transition spd="slow" advTm="11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606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" objId="3"/>
        <p14:stopEvt time="11511" objId="3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908AD-D653-40C7-8A2B-935579FF6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163469"/>
            <a:ext cx="9404723" cy="1400530"/>
          </a:xfrm>
        </p:spPr>
        <p:txBody>
          <a:bodyPr/>
          <a:lstStyle/>
          <a:p>
            <a:r>
              <a:rPr lang="pt-PT" dirty="0"/>
              <a:t>Modelo de Domínio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6605424-F831-4E90-BC5C-3222C9F3CA27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9362" y="1115661"/>
            <a:ext cx="5689764" cy="5443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6160CAA7-0C2B-4AA3-BD91-480F46A022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70547" y="6135848"/>
            <a:ext cx="609600" cy="609600"/>
          </a:xfrm>
          <a:prstGeom prst="rect">
            <a:avLst/>
          </a:prstGeom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BF6B6C4E-B5AC-4DF5-856A-91B1F2B93F2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04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01"/>
    </mc:Choice>
    <mc:Fallback xmlns="">
      <p:transition spd="slow" advTm="12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49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3" objId="3"/>
        <p14:stopEvt time="12201" objId="3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3B4243-8396-4EE1-943A-1D8C0EAA2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585" y="247881"/>
            <a:ext cx="9404723" cy="1400530"/>
          </a:xfrm>
        </p:spPr>
        <p:txBody>
          <a:bodyPr/>
          <a:lstStyle/>
          <a:p>
            <a:r>
              <a:rPr lang="pt-PT" dirty="0"/>
              <a:t>Diagrama de Blocos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204E111-B1F4-414E-983A-395BCB622505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613" y="1927893"/>
            <a:ext cx="6658666" cy="3702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D13347E5-5698-4822-A736-2F17F031B9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70547" y="6127459"/>
            <a:ext cx="609600" cy="609600"/>
          </a:xfrm>
          <a:prstGeom prst="rect">
            <a:avLst/>
          </a:prstGeom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4F6AB912-ACED-4FC5-9932-EDB9903D6A1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5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255"/>
    </mc:Choice>
    <mc:Fallback xmlns="">
      <p:transition spd="slow" advTm="21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15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" objId="3"/>
        <p14:stopEvt time="21255" objId="3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3FB4A3-EC3D-44DE-B9CD-F9C46ECF4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201048"/>
            <a:ext cx="9404723" cy="1400530"/>
          </a:xfrm>
        </p:spPr>
        <p:txBody>
          <a:bodyPr/>
          <a:lstStyle/>
          <a:p>
            <a:r>
              <a:rPr lang="pt-PT" dirty="0"/>
              <a:t>Cenário Principal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7A767BE-F595-45B6-9BBF-2AC59FFD6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340982" cy="4195481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pt-PT" sz="1600" b="0" i="0" dirty="0">
                <a:effectLst/>
              </a:rPr>
              <a:t>O utilizador poderá escolher uma ou mais patologias predefinidas na aplicaç</a:t>
            </a:r>
            <a:r>
              <a:rPr lang="pt-PT" sz="1600" dirty="0"/>
              <a:t>ão, consoante o que escolheu, a listagem de sintomas e tarefas que ele poderá selecionar será diferente, também terá que preencher um conjunto de dados demográficos. </a:t>
            </a:r>
            <a:r>
              <a:rPr lang="pt-PT" sz="1600" b="0" i="0" dirty="0">
                <a:effectLst/>
              </a:rPr>
              <a:t>Com estes dados a aplicação irá diagnosticar com uma lista de possíveis procedimentos operacionais padrão, onde poderá escolher um ou mais, para visualizar recomendações ou produtos de apoio que o podem ajudar.</a:t>
            </a:r>
            <a:endParaRPr lang="pt-PT" sz="1600" dirty="0"/>
          </a:p>
        </p:txBody>
      </p:sp>
      <p:pic>
        <p:nvPicPr>
          <p:cNvPr id="4" name="Som Gravado">
            <a:hlinkClick r:id="" action="ppaction://media"/>
            <a:extLst>
              <a:ext uri="{FF2B5EF4-FFF2-40B4-BE49-F238E27FC236}">
                <a16:creationId xmlns:a16="http://schemas.microsoft.com/office/drawing/2014/main" id="{F64546F1-6A77-4EEE-B82A-DE3D888729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04103" y="6043569"/>
            <a:ext cx="609600" cy="609600"/>
          </a:xfrm>
          <a:prstGeom prst="rect">
            <a:avLst/>
          </a:prstGeom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95FD8904-8E80-4C92-97E8-BD7813B458E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913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949"/>
    </mc:Choice>
    <mc:Fallback xmlns="">
      <p:transition spd="slow" advTm="65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154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" objId="4"/>
        <p14:stopEvt time="65949" objId="4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1B4B58-0A4E-4AC6-BD77-DC5DF5692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163469"/>
            <a:ext cx="9404723" cy="1400530"/>
          </a:xfrm>
        </p:spPr>
        <p:txBody>
          <a:bodyPr/>
          <a:lstStyle/>
          <a:p>
            <a:r>
              <a:rPr lang="pt-PT" dirty="0"/>
              <a:t>Diagrama de Casos de Uso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6067F6B-EBCC-49B9-BC6C-BF3A432A25CE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815" y="1968965"/>
            <a:ext cx="7950369" cy="36947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672BE554-7866-4974-BC84-9D431F676A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12492" y="6177793"/>
            <a:ext cx="609600" cy="609600"/>
          </a:xfrm>
          <a:prstGeom prst="rect">
            <a:avLst/>
          </a:prstGeom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B9D9997C-C9B3-40A9-ABC4-444E494D5F0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36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39"/>
    </mc:Choice>
    <mc:Fallback xmlns="">
      <p:transition spd="slow" advTm="7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51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" objId="3"/>
        <p14:stopEvt time="7339" objId="3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974F3A-94B2-4158-B7B6-5EE2C3222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142326"/>
            <a:ext cx="9404723" cy="1400530"/>
          </a:xfrm>
        </p:spPr>
        <p:txBody>
          <a:bodyPr/>
          <a:lstStyle/>
          <a:p>
            <a:r>
              <a:rPr lang="pt-PT" dirty="0" err="1"/>
              <a:t>Stakeholders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7794033-90FB-4CE4-8C5E-C9509E09E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67406"/>
            <a:ext cx="8946541" cy="4880993"/>
          </a:xfrm>
        </p:spPr>
        <p:txBody>
          <a:bodyPr>
            <a:normAutofit/>
          </a:bodyPr>
          <a:lstStyle/>
          <a:p>
            <a:r>
              <a:rPr lang="pt-PT" dirty="0"/>
              <a:t>Equipa de desenvolvimento</a:t>
            </a:r>
          </a:p>
          <a:p>
            <a:pPr lvl="1"/>
            <a:r>
              <a:rPr lang="pt-PT" dirty="0"/>
              <a:t>André Paixão</a:t>
            </a:r>
          </a:p>
          <a:p>
            <a:pPr marL="457200" lvl="1" indent="0">
              <a:buNone/>
            </a:pPr>
            <a:endParaRPr lang="pt-PT" dirty="0"/>
          </a:p>
          <a:p>
            <a:pPr marL="400050"/>
            <a:r>
              <a:rPr lang="pt-PT" dirty="0"/>
              <a:t>Gestores de Projeto</a:t>
            </a:r>
          </a:p>
          <a:p>
            <a:pPr marL="800100" lvl="1"/>
            <a:r>
              <a:rPr lang="pt-PT" dirty="0"/>
              <a:t>Professor Jacinto Estima</a:t>
            </a:r>
          </a:p>
          <a:p>
            <a:pPr marL="800100" lvl="1"/>
            <a:r>
              <a:rPr lang="pt-PT" dirty="0"/>
              <a:t>Professor José Vasconcelos</a:t>
            </a:r>
          </a:p>
          <a:p>
            <a:pPr marL="800100" lvl="1"/>
            <a:r>
              <a:rPr lang="pt-PT" dirty="0"/>
              <a:t>Beatriz Ferreira</a:t>
            </a:r>
          </a:p>
          <a:p>
            <a:pPr marL="800100" lvl="1"/>
            <a:endParaRPr lang="pt-PT" dirty="0"/>
          </a:p>
          <a:p>
            <a:pPr marL="400050"/>
            <a:r>
              <a:rPr lang="pt-PT" dirty="0"/>
              <a:t>Responsável do Projeto</a:t>
            </a:r>
          </a:p>
          <a:p>
            <a:pPr marL="800100" lvl="1"/>
            <a:r>
              <a:rPr lang="pt-PT" dirty="0"/>
              <a:t>Beatriz Ferreira</a:t>
            </a:r>
          </a:p>
          <a:p>
            <a:pPr marL="800100" lvl="1"/>
            <a:endParaRPr lang="pt-PT" dirty="0"/>
          </a:p>
        </p:txBody>
      </p:sp>
      <p:pic>
        <p:nvPicPr>
          <p:cNvPr id="4" name="Som Gravado">
            <a:hlinkClick r:id="" action="ppaction://media"/>
            <a:extLst>
              <a:ext uri="{FF2B5EF4-FFF2-40B4-BE49-F238E27FC236}">
                <a16:creationId xmlns:a16="http://schemas.microsoft.com/office/drawing/2014/main" id="{D58BE885-0707-4847-81E4-2361C2AB3C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20881" y="6119070"/>
            <a:ext cx="609600" cy="609600"/>
          </a:xfrm>
          <a:prstGeom prst="rect">
            <a:avLst/>
          </a:prstGeom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E56DD2C2-9896-41E5-A8A1-E4BF2E75234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0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23"/>
    </mc:Choice>
    <mc:Fallback xmlns="">
      <p:transition spd="slow" advTm="16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7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" objId="4"/>
        <p14:stopEvt time="16323" objId="4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28DF5D-73FD-424F-AB06-70DA327BF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201048"/>
            <a:ext cx="9404723" cy="1400530"/>
          </a:xfrm>
        </p:spPr>
        <p:txBody>
          <a:bodyPr/>
          <a:lstStyle/>
          <a:p>
            <a:r>
              <a:rPr lang="pt-PT" dirty="0" err="1"/>
              <a:t>Mockups</a:t>
            </a:r>
            <a:r>
              <a:rPr lang="pt-PT" dirty="0"/>
              <a:t> </a:t>
            </a:r>
            <a:r>
              <a:rPr lang="pt-PT" dirty="0" err="1"/>
              <a:t>vs</a:t>
            </a:r>
            <a:r>
              <a:rPr lang="pt-PT" dirty="0"/>
              <a:t> Interfaces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B4439FD-1F7E-4E91-9B2C-6819847AC76A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447578" y="1837747"/>
            <a:ext cx="6553032" cy="3182505"/>
          </a:xfrm>
          <a:prstGeom prst="rect">
            <a:avLst/>
          </a:prstGeom>
        </p:spPr>
      </p:pic>
      <p:pic>
        <p:nvPicPr>
          <p:cNvPr id="7" name="Imagem 6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BFDCC2B6-A691-40D6-9597-84897275C8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655" y="1616259"/>
            <a:ext cx="3763747" cy="3664500"/>
          </a:xfrm>
          <a:prstGeom prst="rect">
            <a:avLst/>
          </a:prstGeom>
        </p:spPr>
      </p:pic>
      <p:pic>
        <p:nvPicPr>
          <p:cNvPr id="5" name="Som Gravado">
            <a:hlinkClick r:id="" action="ppaction://media"/>
            <a:extLst>
              <a:ext uri="{FF2B5EF4-FFF2-40B4-BE49-F238E27FC236}">
                <a16:creationId xmlns:a16="http://schemas.microsoft.com/office/drawing/2014/main" id="{FA4B9F51-2869-4786-AA16-3798F34D23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78268" y="5959679"/>
            <a:ext cx="609600" cy="609600"/>
          </a:xfrm>
          <a:prstGeom prst="rect">
            <a:avLst/>
          </a:prstGeom>
        </p:spPr>
      </p:pic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0AAB32F9-2666-42AC-9402-354C4FAAD79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019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81"/>
    </mc:Choice>
    <mc:Fallback xmlns="">
      <p:transition spd="slow" advTm="162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37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" objId="5"/>
        <p14:stopEvt time="16281" objId="5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3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tratégia Empresarial">
  <a:themeElements>
    <a:clrScheme name="Azul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7078645_TF03417222" id="{1FE11FB2-3534-4D15-94BF-2426293E7F29}" vid="{3E76F21A-8693-4DFC-9D7B-D9E5CC5CCB8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EDA1E7A9F67BA45BF94D957F296E8BE" ma:contentTypeVersion="2" ma:contentTypeDescription="Criar um novo documento." ma:contentTypeScope="" ma:versionID="dbc6cd06491cabc992dfb005fe64664c">
  <xsd:schema xmlns:xsd="http://www.w3.org/2001/XMLSchema" xmlns:xs="http://www.w3.org/2001/XMLSchema" xmlns:p="http://schemas.microsoft.com/office/2006/metadata/properties" xmlns:ns3="7e0d79e6-fef6-466e-8fb6-e01c8085bc3c" targetNamespace="http://schemas.microsoft.com/office/2006/metadata/properties" ma:root="true" ma:fieldsID="21d1721788c766bc5ce5f5797547175b" ns3:_="">
    <xsd:import namespace="7e0d79e6-fef6-466e-8fb6-e01c8085bc3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0d79e6-fef6-466e-8fb6-e01c8085bc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D2A2E5-F760-40DD-940B-20DA8CDE500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B7E3EF-E3D4-425A-8808-175B77E0C1E7}">
  <ds:schemaRefs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purl.org/dc/dcmitype/"/>
    <ds:schemaRef ds:uri="7e0d79e6-fef6-466e-8fb6-e01c8085bc3c"/>
    <ds:schemaRef ds:uri="http://purl.org/dc/terms/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93FEADF6-BED4-4FE5-9B32-918CE696EA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e0d79e6-fef6-466e-8fb6-e01c8085bc3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plano empresarial (design Ião verde, ecrã panorâmico)</Template>
  <TotalTime>182</TotalTime>
  <Words>193</Words>
  <Application>Microsoft Office PowerPoint</Application>
  <PresentationFormat>Ecrã Panorâmico</PresentationFormat>
  <Paragraphs>38</Paragraphs>
  <Slides>12</Slides>
  <Notes>2</Notes>
  <HiddenSlides>0</HiddenSlides>
  <MMClips>24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Estratégia Empresarial</vt:lpstr>
      <vt:lpstr>Cartão Online de Diagnóstico</vt:lpstr>
      <vt:lpstr>Objetivos da Aplicação</vt:lpstr>
      <vt:lpstr>Objetivo do Projeto</vt:lpstr>
      <vt:lpstr>Modelo de Domínio</vt:lpstr>
      <vt:lpstr>Diagrama de Blocos</vt:lpstr>
      <vt:lpstr>Cenário Principal</vt:lpstr>
      <vt:lpstr>Diagrama de Casos de Uso</vt:lpstr>
      <vt:lpstr>Stakeholders</vt:lpstr>
      <vt:lpstr>Mockups vs Interfaces</vt:lpstr>
      <vt:lpstr>Mockups vs Interfaces</vt:lpstr>
      <vt:lpstr>Engenharia de Software</vt:lpstr>
      <vt:lpstr>Ética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Cartão Online de Diagnóstico</dc:title>
  <dc:creator>Andre Goncalves Paixao</dc:creator>
  <cp:lastModifiedBy>Andre Goncalves Paixao</cp:lastModifiedBy>
  <cp:revision>2</cp:revision>
  <cp:lastPrinted>2012-08-15T21:38:02Z</cp:lastPrinted>
  <dcterms:created xsi:type="dcterms:W3CDTF">2020-06-25T17:53:06Z</dcterms:created>
  <dcterms:modified xsi:type="dcterms:W3CDTF">2020-06-26T20:09:55Z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0x0101007EDA1E7A9F67BA45BF94D957F296E8BE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